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1"/>
  </p:handoutMasterIdLst>
  <p:sldIdLst>
    <p:sldId id="256" r:id="rId2"/>
    <p:sldId id="257" r:id="rId3"/>
    <p:sldId id="260" r:id="rId4"/>
    <p:sldId id="325" r:id="rId5"/>
    <p:sldId id="259" r:id="rId6"/>
    <p:sldId id="331" r:id="rId7"/>
    <p:sldId id="332" r:id="rId8"/>
    <p:sldId id="333" r:id="rId9"/>
    <p:sldId id="334" r:id="rId10"/>
    <p:sldId id="328" r:id="rId11"/>
    <p:sldId id="319" r:id="rId12"/>
    <p:sldId id="343" r:id="rId13"/>
    <p:sldId id="314" r:id="rId14"/>
    <p:sldId id="329" r:id="rId15"/>
    <p:sldId id="313" r:id="rId16"/>
    <p:sldId id="267" r:id="rId17"/>
    <p:sldId id="266" r:id="rId18"/>
    <p:sldId id="265" r:id="rId19"/>
    <p:sldId id="264" r:id="rId20"/>
    <p:sldId id="263" r:id="rId21"/>
    <p:sldId id="262" r:id="rId22"/>
    <p:sldId id="268" r:id="rId23"/>
    <p:sldId id="269" r:id="rId24"/>
    <p:sldId id="270" r:id="rId25"/>
    <p:sldId id="271" r:id="rId26"/>
    <p:sldId id="272" r:id="rId27"/>
    <p:sldId id="273" r:id="rId28"/>
    <p:sldId id="344" r:id="rId29"/>
    <p:sldId id="346" r:id="rId30"/>
    <p:sldId id="347" r:id="rId31"/>
    <p:sldId id="348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7" r:id="rId42"/>
    <p:sldId id="288" r:id="rId43"/>
    <p:sldId id="290" r:id="rId44"/>
    <p:sldId id="291" r:id="rId45"/>
    <p:sldId id="292" r:id="rId46"/>
    <p:sldId id="293" r:id="rId47"/>
    <p:sldId id="294" r:id="rId48"/>
    <p:sldId id="352" r:id="rId49"/>
    <p:sldId id="353" r:id="rId50"/>
    <p:sldId id="354" r:id="rId51"/>
    <p:sldId id="295" r:id="rId52"/>
    <p:sldId id="296" r:id="rId53"/>
    <p:sldId id="297" r:id="rId54"/>
    <p:sldId id="298" r:id="rId55"/>
    <p:sldId id="299" r:id="rId56"/>
    <p:sldId id="300" r:id="rId57"/>
    <p:sldId id="261" r:id="rId58"/>
    <p:sldId id="341" r:id="rId59"/>
    <p:sldId id="342" r:id="rId60"/>
    <p:sldId id="368" r:id="rId61"/>
    <p:sldId id="365" r:id="rId62"/>
    <p:sldId id="367" r:id="rId63"/>
    <p:sldId id="339" r:id="rId64"/>
    <p:sldId id="366" r:id="rId65"/>
    <p:sldId id="340" r:id="rId66"/>
    <p:sldId id="335" r:id="rId67"/>
    <p:sldId id="336" r:id="rId68"/>
    <p:sldId id="337" r:id="rId69"/>
    <p:sldId id="338" r:id="rId70"/>
    <p:sldId id="349" r:id="rId71"/>
    <p:sldId id="355" r:id="rId72"/>
    <p:sldId id="357" r:id="rId73"/>
    <p:sldId id="356" r:id="rId74"/>
    <p:sldId id="358" r:id="rId75"/>
    <p:sldId id="359" r:id="rId76"/>
    <p:sldId id="360" r:id="rId77"/>
    <p:sldId id="361" r:id="rId78"/>
    <p:sldId id="350" r:id="rId79"/>
    <p:sldId id="351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DE9FF"/>
    <a:srgbClr val="78FF2D"/>
    <a:srgbClr val="FF21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11" autoAdjust="0"/>
    <p:restoredTop sz="94660" autoAdjust="0"/>
  </p:normalViewPr>
  <p:slideViewPr>
    <p:cSldViewPr>
      <p:cViewPr varScale="1">
        <p:scale>
          <a:sx n="83" d="100"/>
          <a:sy n="83" d="100"/>
        </p:scale>
        <p:origin x="-7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32C1D-941F-4F9F-A166-6031C3219E12}" type="datetimeFigureOut">
              <a:rPr lang="en-US" smtClean="0"/>
              <a:t>03-12-11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42E0B-B24E-4ED9-A5C3-DC18B35EC2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BF90-7056-4580-B4A4-8BDC9F8E497E}" type="datetimeFigureOut">
              <a:rPr lang="en-US" smtClean="0"/>
              <a:pPr/>
              <a:t>03-12-11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6BDA-8668-4AB1-A7F1-F73F1DAAB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BF90-7056-4580-B4A4-8BDC9F8E497E}" type="datetimeFigureOut">
              <a:rPr lang="en-US" smtClean="0"/>
              <a:pPr/>
              <a:t>03-12-11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6BDA-8668-4AB1-A7F1-F73F1DAAB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BF90-7056-4580-B4A4-8BDC9F8E497E}" type="datetimeFigureOut">
              <a:rPr lang="en-US" smtClean="0"/>
              <a:pPr/>
              <a:t>03-12-11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6BDA-8668-4AB1-A7F1-F73F1DAAB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BF90-7056-4580-B4A4-8BDC9F8E497E}" type="datetimeFigureOut">
              <a:rPr lang="en-US" smtClean="0"/>
              <a:pPr/>
              <a:t>03-12-11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6BDA-8668-4AB1-A7F1-F73F1DAAB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BF90-7056-4580-B4A4-8BDC9F8E497E}" type="datetimeFigureOut">
              <a:rPr lang="en-US" smtClean="0"/>
              <a:pPr/>
              <a:t>03-12-11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6BDA-8668-4AB1-A7F1-F73F1DAAB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BF90-7056-4580-B4A4-8BDC9F8E497E}" type="datetimeFigureOut">
              <a:rPr lang="en-US" smtClean="0"/>
              <a:pPr/>
              <a:t>03-12-11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6BDA-8668-4AB1-A7F1-F73F1DAAB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BF90-7056-4580-B4A4-8BDC9F8E497E}" type="datetimeFigureOut">
              <a:rPr lang="en-US" smtClean="0"/>
              <a:pPr/>
              <a:t>03-12-11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6BDA-8668-4AB1-A7F1-F73F1DAAB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BF90-7056-4580-B4A4-8BDC9F8E497E}" type="datetimeFigureOut">
              <a:rPr lang="en-US" smtClean="0"/>
              <a:pPr/>
              <a:t>03-12-11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6BDA-8668-4AB1-A7F1-F73F1DAAB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BF90-7056-4580-B4A4-8BDC9F8E497E}" type="datetimeFigureOut">
              <a:rPr lang="en-US" smtClean="0"/>
              <a:pPr/>
              <a:t>03-12-11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6BDA-8668-4AB1-A7F1-F73F1DAAB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BF90-7056-4580-B4A4-8BDC9F8E497E}" type="datetimeFigureOut">
              <a:rPr lang="en-US" smtClean="0"/>
              <a:pPr/>
              <a:t>03-12-11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6BDA-8668-4AB1-A7F1-F73F1DAAB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BF90-7056-4580-B4A4-8BDC9F8E497E}" type="datetimeFigureOut">
              <a:rPr lang="en-US" smtClean="0"/>
              <a:pPr/>
              <a:t>03-12-11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6BDA-8668-4AB1-A7F1-F73F1DAAB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DBF90-7056-4580-B4A4-8BDC9F8E497E}" type="datetimeFigureOut">
              <a:rPr lang="en-US" smtClean="0"/>
              <a:pPr/>
              <a:t>03-12-11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06BDA-8668-4AB1-A7F1-F73F1DAAB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432" cy="687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4572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 Introduction to marker-based Augmented Reality…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6172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Dimitris Tzionas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3716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Medicine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0" y="914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Manufacturing/Repair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22098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Entertainment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1242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Culture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33528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Collaborative Apps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41103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51816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Marketing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4953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TV Broadcasts/Sports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60198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Navigation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6782" y="685800"/>
            <a:ext cx="560841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419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Where?</a:t>
            </a:r>
            <a:endParaRPr lang="en-US" sz="6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7973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Visual Tracking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2057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“Visual Bits”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205293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“Printed Bits”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09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Visual Tracking</a:t>
            </a:r>
          </a:p>
        </p:txBody>
      </p:sp>
      <p:pic>
        <p:nvPicPr>
          <p:cNvPr id="7" name="Picture 6" descr="C:\Users\dim\Desktop\My thesis\Sift_keypoints_filter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895600"/>
            <a:ext cx="2790548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C:\Users\dim\Desktop\My thesis\markerPic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819400"/>
            <a:ext cx="3644539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dim\Desktop\iBug\osgart-augmented-reality-to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857500"/>
            <a:ext cx="3708400" cy="278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7864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09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im\Desktop\My thesis\bima1_diaxwrismosEikonas1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14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m\Desktop\My thesis\1_diaxwrismosEikonas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5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95600" y="57912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Independent Regions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51054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Scanlines</a:t>
            </a:r>
            <a:endParaRPr lang="en-US" sz="4000" dirty="0" smtClean="0">
              <a:solidFill>
                <a:schemeClr val="bg1">
                  <a:lumMod val="8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im\Desktop\My thesis\5_gradient_XWRIS_subPixel_scanline_1_OL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720" y="0"/>
            <a:ext cx="6722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67000" y="762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Intensity Gradient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7000" y="621268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dense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scanlines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im\Desktop\My thesis\3_gradient_XWRIS_subPixel_scanline_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720" y="0"/>
            <a:ext cx="67332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9200" y="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Edgels</a:t>
            </a:r>
            <a:endParaRPr lang="en-US" sz="4000" dirty="0" smtClean="0">
              <a:solidFill>
                <a:schemeClr val="bg1">
                  <a:lumMod val="8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621268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pixels on the edge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m\Desktop\ksky\a1.jpg"/>
          <p:cNvPicPr/>
          <p:nvPr/>
        </p:nvPicPr>
        <p:blipFill>
          <a:blip r:embed="rId2" cstate="print"/>
          <a:srcRect l="281" r="6270"/>
          <a:stretch>
            <a:fillRect/>
          </a:stretch>
        </p:blipFill>
        <p:spPr bwMode="auto">
          <a:xfrm>
            <a:off x="0" y="0"/>
            <a:ext cx="9144000" cy="611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0" y="62484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…and holistic Pain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im\Desktop\My thesis\4_gradient_ME_subPixel_scanline_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720" y="0"/>
            <a:ext cx="67332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9200" y="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Edgels</a:t>
            </a:r>
            <a:endParaRPr lang="en-US" sz="4000" dirty="0" smtClean="0">
              <a:solidFill>
                <a:schemeClr val="bg1">
                  <a:lumMod val="8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(sub-pixel)</a:t>
            </a:r>
            <a:endParaRPr lang="en-US" sz="4000" dirty="0" smtClean="0">
              <a:solidFill>
                <a:schemeClr val="bg1">
                  <a:lumMod val="8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m\Desktop\My thesis\8_gradient_OLOKLIRI_eikona_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432" cy="692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705600" y="3570982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Edgels</a:t>
            </a:r>
            <a:endParaRPr lang="en-US" sz="4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dense </a:t>
            </a:r>
            <a:r>
              <a:rPr lang="en-US" sz="20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scanlines</a:t>
            </a:r>
            <a:endParaRPr lang="en-US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5262027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low thresh</a:t>
            </a:r>
            <a:endParaRPr lang="en-US" sz="3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m\Desktop\My thesis\9_gradient_OLOKLIRI_eikona_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432" cy="692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705600" y="3570982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Edgels</a:t>
            </a:r>
            <a:endParaRPr lang="en-US" sz="4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parse </a:t>
            </a:r>
            <a:r>
              <a:rPr lang="en-US" sz="20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scanlines</a:t>
            </a:r>
            <a:endParaRPr lang="en-US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5262027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low thresh</a:t>
            </a:r>
            <a:endParaRPr lang="en-US" sz="3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m\Desktop\My thesis\7_gradient_OLOKLIRO_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840" y="0"/>
            <a:ext cx="70864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38400" y="997803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Edgels</a:t>
            </a:r>
            <a:endParaRPr lang="en-US" sz="4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dense </a:t>
            </a:r>
            <a:r>
              <a:rPr lang="en-US" sz="20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scanlines</a:t>
            </a:r>
            <a:endParaRPr lang="en-US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m\Desktop\My thesis\10_gradient_OLOKLIRO_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840" y="0"/>
            <a:ext cx="70864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38400" y="997803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Edgels</a:t>
            </a:r>
            <a:endParaRPr lang="en-US" sz="4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parse </a:t>
            </a:r>
            <a:r>
              <a:rPr lang="en-US" sz="20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scanlines</a:t>
            </a:r>
            <a:endParaRPr lang="en-US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m\Desktop\My thesis\8_gradient_OLOKLIRI_eikona_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432" cy="688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05600" y="3570982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Edgels</a:t>
            </a:r>
            <a:endParaRPr lang="en-US" sz="2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low </a:t>
            </a:r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thresh</a:t>
            </a:r>
            <a:endParaRPr lang="en-US" sz="4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5600" y="5262027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dense </a:t>
            </a:r>
            <a:r>
              <a:rPr lang="en-US" sz="20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scanlines</a:t>
            </a:r>
            <a:endParaRPr lang="en-US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im\Desktop\My thesis\11_gradient_OLOKLIRO_1__40thresh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432" cy="688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05600" y="3570982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Edgels</a:t>
            </a:r>
            <a:endParaRPr lang="en-US" sz="2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medium thresh</a:t>
            </a:r>
            <a:endParaRPr lang="en-US" sz="4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5262027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dense </a:t>
            </a:r>
            <a:r>
              <a:rPr lang="en-US" sz="20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scanlines</a:t>
            </a:r>
            <a:endParaRPr lang="en-US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m\Desktop\My thesis\12_gradient_OLOKLIRO_1__60thresh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432" cy="688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05600" y="3570982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Edgels</a:t>
            </a:r>
            <a:endParaRPr lang="en-US" sz="2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 thresh</a:t>
            </a:r>
            <a:endParaRPr lang="en-US" sz="4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5600" y="5262027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dense </a:t>
            </a:r>
            <a:r>
              <a:rPr lang="en-US" sz="20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scanlines</a:t>
            </a:r>
            <a:endParaRPr lang="en-US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dim\Desktop\_1.pn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720" y="0"/>
            <a:ext cx="6858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14400" y="2856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dense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scanlines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1524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outliers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sz="2000" dirty="0">
                <a:solidFill>
                  <a:srgbClr val="78FF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en-US" sz="2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en-US" sz="2000" dirty="0" smtClean="0">
                <a:solidFill>
                  <a:srgbClr val="1DE9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sz="2000" dirty="0" smtClean="0">
                <a:solidFill>
                  <a:srgbClr val="78FF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en-US" sz="2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n-US" sz="2000" dirty="0" smtClean="0">
                <a:solidFill>
                  <a:srgbClr val="FF21F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dim\Desktop\_2.pn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719" y="0"/>
            <a:ext cx="6858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14400" y="2856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dense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scanlines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1524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outliers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sz="2000" dirty="0">
                <a:solidFill>
                  <a:srgbClr val="78FF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en-US" sz="2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en-US" sz="2000" dirty="0" smtClean="0">
                <a:solidFill>
                  <a:srgbClr val="1DE9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sz="2000" dirty="0" smtClean="0">
                <a:solidFill>
                  <a:srgbClr val="78FF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en-US" sz="2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n-US" sz="2000" dirty="0" smtClean="0">
                <a:solidFill>
                  <a:srgbClr val="FF21F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432" cy="687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90993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Augmented Reality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dim\Desktop\_3.pn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720" y="0"/>
            <a:ext cx="6858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4400" y="2856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sparse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scanlines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1524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outliers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sz="2000" dirty="0">
                <a:solidFill>
                  <a:srgbClr val="78FF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en-US" sz="2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en-US" sz="2000" dirty="0" smtClean="0">
                <a:solidFill>
                  <a:srgbClr val="1DE9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sz="2000" dirty="0" smtClean="0">
                <a:solidFill>
                  <a:srgbClr val="78FF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en-US" sz="2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n-US" sz="2000" dirty="0" smtClean="0">
                <a:solidFill>
                  <a:srgbClr val="FF21F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dim\Desktop\_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720" y="0"/>
            <a:ext cx="6858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91200" y="1524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outliers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sz="2000" dirty="0">
                <a:solidFill>
                  <a:srgbClr val="78FF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en-US" sz="2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en-US" sz="2000" dirty="0" smtClean="0">
                <a:solidFill>
                  <a:srgbClr val="1DE9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sz="2000" dirty="0" smtClean="0">
                <a:solidFill>
                  <a:srgbClr val="78FF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en-US" sz="2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n-US" sz="2000" dirty="0" smtClean="0">
                <a:solidFill>
                  <a:srgbClr val="FF21F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2856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sparse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scanlines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m\Desktop\My thesis\20_enwsi_prin_1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0"/>
            <a:ext cx="91714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05000" y="2286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Connecting the Regions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1800" y="45528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low thresh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m\Desktop\My thesis\21_enwsi_meta_1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714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05000" y="2286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Connecting the Lines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45528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low thresh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m\Desktop\My thesis\22_enwsi_prin_5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714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05000" y="2286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Connecting the Regions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5600" y="45528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 thresh</a:t>
            </a:r>
            <a:endParaRPr lang="en-US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m\Desktop\My thesis\23_enwsi_meta_5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714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05000" y="2286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Connecting the Lines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5600" y="45528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 thresh</a:t>
            </a:r>
            <a:endParaRPr lang="en-US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142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Lengthening the Lines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400" y="3992880"/>
            <a:ext cx="8820848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11628" y="2286000"/>
            <a:ext cx="2731972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m\Desktop\My thesis\24_extension_prin_5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714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05000" y="2286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Lengthening the Lines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m\Desktop\My thesis\25_extension_meta_5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"/>
            <a:ext cx="91714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05000" y="2286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Lengthening the Lines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m\Desktop\My thesis\33_detecting_markerSides_katefthinsei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30" y="1752600"/>
            <a:ext cx="7799070" cy="336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8483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Line “direction”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49658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slope of each 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95378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intensity gradient of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edgels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im\Desktop\parousiasi_iBug\using-c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432" cy="6878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m\Desktop\My thesis\34_detecting_Katefthinseis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714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m\Desktop\My thesis\25_extension_meta_5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4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05000" y="2286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Marker frame detection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4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05000" y="2286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Marker frame detection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m\Desktop\THESIS__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53" y="2286000"/>
            <a:ext cx="6111847" cy="277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09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Marker ID scanning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329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Projective mapping</a:t>
            </a: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m\Desktop\My thesis\29_sampling_ID_1_MPATMANIA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714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05000" y="2286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Marker ID sampling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m\Desktop\My thesis\30_sampling_ID_2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28800" y="13716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533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Sampling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m\Desktop\My thesis\31_sampling_ID_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71600"/>
            <a:ext cx="5486400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33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Sampled ID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m\Desktop\My thesis\32_sampling_ID_4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71600"/>
            <a:ext cx="5486400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33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“Printed Bits”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m\Desktop\rppPRI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432" cy="688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457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Marker IDs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m\Desktop\rppM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71432" cy="688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457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Pose Estimation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dim\Desktop\dummie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10287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m\Desktop\AR_teliko_apotelesm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7982"/>
            <a:ext cx="7010400" cy="548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4820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Medical 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Visualization</a:t>
            </a:r>
            <a:endParaRPr lang="en-US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m\Desktop\My thesis\___telikiAnixnefsi___data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432" cy="685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38100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Data markers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m\Desktop\My thesis\___telikiAnixnefsi___data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432" cy="689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38100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Data markers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m\Desktop\My thesis\___telikiAnixnefsi___bch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432" cy="689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38100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ID markers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m\Desktop\My thesis\___telikiAnixnefsi___bch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432" cy="689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38100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ID markers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m\Desktop\My thesis\___telikiAnixnefsi___bch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1432" cy="689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90800" y="3911025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Harsh Conditions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m\Desktop\My thesis\___telikiAnixnefsi___bch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1432" cy="689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90800" y="3911025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Harsh Conditions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43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…An introduction to holistic Pain Management… </a:t>
            </a: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2209800"/>
            <a:ext cx="5973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Thank you</a:t>
            </a:r>
          </a:p>
          <a:p>
            <a:pPr algn="ctr"/>
            <a:r>
              <a:rPr lang="en-US" sz="44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</a:t>
            </a:r>
            <a:endParaRPr lang="en-US" sz="4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2209800"/>
            <a:ext cx="5973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Thank you</a:t>
            </a:r>
          </a:p>
          <a:p>
            <a:pPr algn="ctr"/>
            <a:r>
              <a:rPr lang="en-US" sz="44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</a:t>
            </a:r>
            <a:endParaRPr lang="en-US" sz="4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im\Desktop\parousiasi_iBug\concept\2254316721_590ccc09fd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m\Desktop\ilikoSite\epioneBall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6238" y="-615950"/>
            <a:ext cx="12436476" cy="808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m\Desktop\My thesis\1_EXTRA_continuum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636" y="2243451"/>
            <a:ext cx="8491764" cy="209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m\Desktop\My thesis\projectiveMapping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67000" y="2110312"/>
            <a:ext cx="4048007" cy="291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85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Marker ID scanning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329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warping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m\Desktop\My thesis\marker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90600"/>
            <a:ext cx="614521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00200" y="28149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ARToolkit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35007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ARToolkit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42627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ARTag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00"/>
            <a:ext cx="40767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066800"/>
            <a:ext cx="3190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dim\Desktop\AR_len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962400"/>
            <a:ext cx="3332579" cy="2219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dim\Desktop\parousiasi_iBug\Nokiaglass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012" y="551534"/>
            <a:ext cx="4776788" cy="2725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im\Desktop\My thesis\artoolkitMarkersHorizont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655" y="1219200"/>
            <a:ext cx="5266690" cy="80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m\Desktop\My thesis\susiSMAL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9314" y="2658978"/>
            <a:ext cx="1665371" cy="1540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dim\Desktop\_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90600"/>
            <a:ext cx="2371725" cy="1771650"/>
          </a:xfrm>
          <a:prstGeom prst="rect">
            <a:avLst/>
          </a:prstGeom>
          <a:noFill/>
        </p:spPr>
      </p:pic>
      <p:pic>
        <p:nvPicPr>
          <p:cNvPr id="2051" name="Picture 3" descr="C:\Users\dim\Desktop\_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066800"/>
            <a:ext cx="2571750" cy="1771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47349" y="963000"/>
            <a:ext cx="5249302" cy="49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m\Desktop\My thesis\magicMirror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67440" y="2529000"/>
            <a:ext cx="400911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m\Desktop\My thesis\Video_see_through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124200"/>
            <a:ext cx="4907800" cy="2790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dim\Desktop\My thesis\Optical_see_through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8556" y="457200"/>
            <a:ext cx="4247651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dim\Desktop\parousiasi_iBug\concept\2491664795_c7891da833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m\Desktop\pseftikoQuad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99517" y="2683330"/>
            <a:ext cx="4944965" cy="149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dim\Desktop\pseftikoQuad_2.pn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10640" y="4306571"/>
            <a:ext cx="4922719" cy="148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1581" y="2773410"/>
            <a:ext cx="2820838" cy="131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m\Desktop\My thesis\intensityGradien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4206" y="2507930"/>
            <a:ext cx="3935588" cy="184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m\Desktop\My thesis\intensityGradient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0877" y="2945765"/>
            <a:ext cx="5262245" cy="96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7218" y="1827000"/>
            <a:ext cx="5229564" cy="32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m\Desktop\My thesis\derivative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2225" y="2169000"/>
            <a:ext cx="405954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1300" y="2745748"/>
            <a:ext cx="3581400" cy="136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4845" y="2126724"/>
            <a:ext cx="5274310" cy="260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m\Desktop\TOOLBOX_calib___300\res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40800" y="1666875"/>
            <a:ext cx="52624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m\Desktop\TOOLBOX_calib___300\res3 - Copy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822" y="1539000"/>
            <a:ext cx="5224355" cy="3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im\Desktop\parousiasi_iBug\concept\2658271535_7668eeeb7b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im\Desktop\parousiasi_iBug\concept\2255115788_85cd262e56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1539</TotalTime>
  <Words>207</Words>
  <Application>Microsoft Office PowerPoint</Application>
  <PresentationFormat>On-screen Show (4:3)</PresentationFormat>
  <Paragraphs>99</Paragraphs>
  <Slides>79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dim</dc:creator>
  <cp:lastModifiedBy>dim</cp:lastModifiedBy>
  <cp:revision>103</cp:revision>
  <dcterms:created xsi:type="dcterms:W3CDTF">2011-12-01T22:41:40Z</dcterms:created>
  <dcterms:modified xsi:type="dcterms:W3CDTF">2011-12-03T21:02:57Z</dcterms:modified>
</cp:coreProperties>
</file>